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7"/>
    <p:sldId id="257" r:id="rId48"/>
    <p:sldId id="258" r:id="rId49"/>
    <p:sldId id="259" r:id="rId50"/>
    <p:sldId id="260" r:id="rId5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DejaVu Serif" charset="1" panose="02060603050605020204"/>
      <p:regular r:id="rId10"/>
    </p:embeddedFont>
    <p:embeddedFont>
      <p:font typeface="DejaVu Serif Bold" charset="1" panose="02060803050605020204"/>
      <p:regular r:id="rId11"/>
    </p:embeddedFont>
    <p:embeddedFont>
      <p:font typeface="DejaVu Serif Italics" charset="1" panose="020606030503050B0204"/>
      <p:regular r:id="rId12"/>
    </p:embeddedFont>
    <p:embeddedFont>
      <p:font typeface="DejaVu Serif Bold Italics" charset="1" panose="020608030503050B0204"/>
      <p:regular r:id="rId13"/>
    </p:embeddedFont>
    <p:embeddedFont>
      <p:font typeface="Times New Roman" charset="1" panose="02030502070405020303"/>
      <p:regular r:id="rId14"/>
    </p:embeddedFont>
    <p:embeddedFont>
      <p:font typeface="Times New Roman Bold" charset="1" panose="02030802070405020303"/>
      <p:regular r:id="rId15"/>
    </p:embeddedFont>
    <p:embeddedFont>
      <p:font typeface="Times New Roman Italics" charset="1" panose="02030502070405090303"/>
      <p:regular r:id="rId16"/>
    </p:embeddedFont>
    <p:embeddedFont>
      <p:font typeface="Times New Roman Bold Italics" charset="1" panose="02030802070405090303"/>
      <p:regular r:id="rId17"/>
    </p:embeddedFont>
    <p:embeddedFont>
      <p:font typeface="Times New Roman Medium" charset="1" panose="02030502070405020303"/>
      <p:regular r:id="rId18"/>
    </p:embeddedFont>
    <p:embeddedFont>
      <p:font typeface="Times New Roman Medium Italics" charset="1" panose="02030502070405090303"/>
      <p:regular r:id="rId19"/>
    </p:embeddedFont>
    <p:embeddedFont>
      <p:font typeface="Times New Roman Semi-Bold" charset="1" panose="02030702070405020303"/>
      <p:regular r:id="rId20"/>
    </p:embeddedFont>
    <p:embeddedFont>
      <p:font typeface="Times New Roman Semi-Bold Italics" charset="1" panose="02030702070405090303"/>
      <p:regular r:id="rId21"/>
    </p:embeddedFont>
    <p:embeddedFont>
      <p:font typeface="Times New Roman Ultra-Bold" charset="1" panose="02030902070405020303"/>
      <p:regular r:id="rId22"/>
    </p:embeddedFont>
    <p:embeddedFont>
      <p:font typeface="Noto Serif Display" charset="1" panose="02020502080505020204"/>
      <p:regular r:id="rId23"/>
    </p:embeddedFont>
    <p:embeddedFont>
      <p:font typeface="Noto Serif Display Bold" charset="1" panose="02020802080505020204"/>
      <p:regular r:id="rId24"/>
    </p:embeddedFont>
    <p:embeddedFont>
      <p:font typeface="Noto Serif Display Italics" charset="1" panose="02020502080505090204"/>
      <p:regular r:id="rId25"/>
    </p:embeddedFont>
    <p:embeddedFont>
      <p:font typeface="Noto Serif Display Bold Italics" charset="1" panose="02020802080505090204"/>
      <p:regular r:id="rId26"/>
    </p:embeddedFont>
    <p:embeddedFont>
      <p:font typeface="Noto Serif Display Thin" charset="1" panose="02020202080505020204"/>
      <p:regular r:id="rId27"/>
    </p:embeddedFont>
    <p:embeddedFont>
      <p:font typeface="Noto Serif Display Thin Italics" charset="1" panose="02020202080505090204"/>
      <p:regular r:id="rId28"/>
    </p:embeddedFont>
    <p:embeddedFont>
      <p:font typeface="Noto Serif Display Extra-Light" charset="1" panose="02020302080505020204"/>
      <p:regular r:id="rId29"/>
    </p:embeddedFont>
    <p:embeddedFont>
      <p:font typeface="Noto Serif Display Extra-Light Italics" charset="1" panose="02020302080505090204"/>
      <p:regular r:id="rId30"/>
    </p:embeddedFont>
    <p:embeddedFont>
      <p:font typeface="Noto Serif Display Light" charset="1" panose="02020402080505020204"/>
      <p:regular r:id="rId31"/>
    </p:embeddedFont>
    <p:embeddedFont>
      <p:font typeface="Noto Serif Display Light Italics" charset="1" panose="02020402080505090204"/>
      <p:regular r:id="rId32"/>
    </p:embeddedFont>
    <p:embeddedFont>
      <p:font typeface="Noto Serif Display Medium" charset="1" panose="02020602080505020204"/>
      <p:regular r:id="rId33"/>
    </p:embeddedFont>
    <p:embeddedFont>
      <p:font typeface="Noto Serif Display Medium Italics" charset="1" panose="02020602080505090204"/>
      <p:regular r:id="rId34"/>
    </p:embeddedFont>
    <p:embeddedFont>
      <p:font typeface="Noto Serif Display Semi-Bold" charset="1" panose="02020702080505020204"/>
      <p:regular r:id="rId35"/>
    </p:embeddedFont>
    <p:embeddedFont>
      <p:font typeface="Noto Serif Display Semi-Bold Italics" charset="1" panose="02020702080505090204"/>
      <p:regular r:id="rId36"/>
    </p:embeddedFont>
    <p:embeddedFont>
      <p:font typeface="Noto Serif Display Ultra-Bold" charset="1" panose="02020902080505020204"/>
      <p:regular r:id="rId37"/>
    </p:embeddedFont>
    <p:embeddedFont>
      <p:font typeface="Noto Serif Display Ultra-Bold Italics" charset="1" panose="02020902080505090204"/>
      <p:regular r:id="rId38"/>
    </p:embeddedFont>
    <p:embeddedFont>
      <p:font typeface="Noto Serif Display Heavy" charset="1" panose="02020A02080505020204"/>
      <p:regular r:id="rId39"/>
    </p:embeddedFont>
    <p:embeddedFont>
      <p:font typeface="Noto Serif Display Heavy Italics" charset="1" panose="02020A02080505090204"/>
      <p:regular r:id="rId40"/>
    </p:embeddedFont>
    <p:embeddedFont>
      <p:font typeface="Crimson Pro" charset="1" panose="00000000000000000000"/>
      <p:regular r:id="rId41"/>
    </p:embeddedFont>
    <p:embeddedFont>
      <p:font typeface="Crimson Pro Bold" charset="1" panose="00000000000000000000"/>
      <p:regular r:id="rId42"/>
    </p:embeddedFont>
    <p:embeddedFont>
      <p:font typeface="Crimson Pro Italics" charset="1" panose="00000000000000000000"/>
      <p:regular r:id="rId43"/>
    </p:embeddedFont>
    <p:embeddedFont>
      <p:font typeface="Crimson Pro Bold Italics" charset="1" panose="00000000000000000000"/>
      <p:regular r:id="rId44"/>
    </p:embeddedFont>
    <p:embeddedFont>
      <p:font typeface="Crimson Pro Heavy" charset="1" panose="00000000000000000000"/>
      <p:regular r:id="rId45"/>
    </p:embeddedFont>
    <p:embeddedFont>
      <p:font typeface="Crimson Pro Heavy Italics" charset="1" panose="00000000000000000000"/>
      <p:regular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slides/slide1.xml" Type="http://schemas.openxmlformats.org/officeDocument/2006/relationships/slide"/><Relationship Id="rId48" Target="slides/slide2.xml" Type="http://schemas.openxmlformats.org/officeDocument/2006/relationships/slide"/><Relationship Id="rId49" Target="slides/slide3.xml" Type="http://schemas.openxmlformats.org/officeDocument/2006/relationships/slide"/><Relationship Id="rId5" Target="tableStyles.xml" Type="http://schemas.openxmlformats.org/officeDocument/2006/relationships/tableStyles"/><Relationship Id="rId50" Target="slides/slide4.xml" Type="http://schemas.openxmlformats.org/officeDocument/2006/relationships/slide"/><Relationship Id="rId51" Target="slides/slide5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393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26829" y="5538777"/>
            <a:ext cx="10434342" cy="11229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97"/>
              </a:lnSpc>
            </a:pPr>
            <a:r>
              <a:rPr lang="en-US" sz="3212" spc="64">
                <a:solidFill>
                  <a:srgbClr val="FFFFFF"/>
                </a:solidFill>
                <a:latin typeface="Crimson Pro"/>
              </a:rPr>
              <a:t>Nếu cho phép dùng cặp &lt;&gt; để chỉ phép so sánh khác, và cặp [] để giới hạn chỉ số, cần chỉnh sửa project scanner thế nào?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286911" y="4210726"/>
            <a:ext cx="11714179" cy="908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902"/>
              </a:lnSpc>
            </a:pPr>
            <a:r>
              <a:rPr lang="en-US" sz="6275">
                <a:solidFill>
                  <a:srgbClr val="FFFFFF"/>
                </a:solidFill>
                <a:latin typeface="Crimson Pro"/>
              </a:rPr>
              <a:t>Câu hỏi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57150"/>
            <a:ext cx="11912067" cy="889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874"/>
              </a:lnSpc>
            </a:pPr>
            <a:r>
              <a:rPr lang="en-US" sz="6249">
                <a:solidFill>
                  <a:srgbClr val="393939"/>
                </a:solidFill>
                <a:latin typeface="Crimson Pro"/>
              </a:rPr>
              <a:t>2.1. Cặp &lt;&gt; để chỉ phép so sánh khác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4679" y="1028700"/>
            <a:ext cx="10784636" cy="9050545"/>
            <a:chOff x="0" y="0"/>
            <a:chExt cx="2840398" cy="238368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840398" cy="2383683"/>
            </a:xfrm>
            <a:custGeom>
              <a:avLst/>
              <a:gdLst/>
              <a:ahLst/>
              <a:cxnLst/>
              <a:rect r="r" b="b" t="t" l="l"/>
              <a:pathLst>
                <a:path h="2383683" w="2840398">
                  <a:moveTo>
                    <a:pt x="36611" y="0"/>
                  </a:moveTo>
                  <a:lnTo>
                    <a:pt x="2803787" y="0"/>
                  </a:lnTo>
                  <a:cubicBezTo>
                    <a:pt x="2824007" y="0"/>
                    <a:pt x="2840398" y="16391"/>
                    <a:pt x="2840398" y="36611"/>
                  </a:cubicBezTo>
                  <a:lnTo>
                    <a:pt x="2840398" y="2347072"/>
                  </a:lnTo>
                  <a:cubicBezTo>
                    <a:pt x="2840398" y="2367291"/>
                    <a:pt x="2824007" y="2383683"/>
                    <a:pt x="2803787" y="2383683"/>
                  </a:cubicBezTo>
                  <a:lnTo>
                    <a:pt x="36611" y="2383683"/>
                  </a:lnTo>
                  <a:cubicBezTo>
                    <a:pt x="16391" y="2383683"/>
                    <a:pt x="0" y="2367291"/>
                    <a:pt x="0" y="2347072"/>
                  </a:cubicBezTo>
                  <a:lnTo>
                    <a:pt x="0" y="36611"/>
                  </a:lnTo>
                  <a:cubicBezTo>
                    <a:pt x="0" y="16391"/>
                    <a:pt x="16391" y="0"/>
                    <a:pt x="36611" y="0"/>
                  </a:cubicBezTo>
                  <a:close/>
                </a:path>
              </a:pathLst>
            </a:custGeom>
            <a:solidFill>
              <a:srgbClr val="DFD4C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04775"/>
              <a:ext cx="2840398" cy="2488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28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84748" y="5088660"/>
            <a:ext cx="10257818" cy="3868268"/>
          </a:xfrm>
          <a:custGeom>
            <a:avLst/>
            <a:gdLst/>
            <a:ahLst/>
            <a:cxnLst/>
            <a:rect r="r" b="b" t="t" l="l"/>
            <a:pathLst>
              <a:path h="3868268" w="10257818">
                <a:moveTo>
                  <a:pt x="0" y="0"/>
                </a:moveTo>
                <a:lnTo>
                  <a:pt x="10257818" y="0"/>
                </a:lnTo>
                <a:lnTo>
                  <a:pt x="10257818" y="3868268"/>
                </a:lnTo>
                <a:lnTo>
                  <a:pt x="0" y="38682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252203"/>
            <a:ext cx="8421436" cy="463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72"/>
              </a:lnSpc>
            </a:pPr>
            <a:r>
              <a:rPr lang="en-US" sz="2766">
                <a:solidFill>
                  <a:srgbClr val="000000"/>
                </a:solidFill>
                <a:latin typeface="Noto Serif Display Bold"/>
              </a:rPr>
              <a:t>Thêm trường hợp &lt;&gt; cho case 13 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19156" y="3061969"/>
            <a:ext cx="7278142" cy="479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Times New Roman Bold"/>
              </a:rPr>
              <a:t>charcode.h =&gt; bỏ CHAR_EXCLAIMATION   (dấu !)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51367" y="3589019"/>
            <a:ext cx="10191199" cy="479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Times New Roman Bold"/>
              </a:rPr>
              <a:t>charcode.c =&gt; thay CHAR_EXCLAIMATION thành CHAR_UNKNOWN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84748" y="4266335"/>
            <a:ext cx="8690253" cy="479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Times New Roman Bold"/>
              </a:rPr>
              <a:t>scanner.c =&gt; thêm trường hợp &lt;&gt; cho case 13 và  bỏ case 20, 22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19156" y="1184855"/>
            <a:ext cx="8029308" cy="917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Times New Roman Bold"/>
              </a:rPr>
              <a:t>Vì thay != thành  &lt;&gt; nên dấu ! sẽ không còn dùng trong bất kì trường hợp nào khác =&gt; bỏ !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53565" y="2153920"/>
            <a:ext cx="5484963" cy="479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Times New Roman Bold"/>
              </a:rPr>
              <a:t> =&gt;  Sửa luật từ vựng và bảng chữ cái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1597937" y="314095"/>
            <a:ext cx="6160356" cy="4660265"/>
            <a:chOff x="0" y="0"/>
            <a:chExt cx="1622481" cy="122739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622481" cy="1227395"/>
            </a:xfrm>
            <a:custGeom>
              <a:avLst/>
              <a:gdLst/>
              <a:ahLst/>
              <a:cxnLst/>
              <a:rect r="r" b="b" t="t" l="l"/>
              <a:pathLst>
                <a:path h="1227395" w="1622481">
                  <a:moveTo>
                    <a:pt x="64093" y="0"/>
                  </a:moveTo>
                  <a:lnTo>
                    <a:pt x="1558387" y="0"/>
                  </a:lnTo>
                  <a:cubicBezTo>
                    <a:pt x="1575386" y="0"/>
                    <a:pt x="1591688" y="6753"/>
                    <a:pt x="1603708" y="18773"/>
                  </a:cubicBezTo>
                  <a:cubicBezTo>
                    <a:pt x="1615728" y="30792"/>
                    <a:pt x="1622481" y="47095"/>
                    <a:pt x="1622481" y="64093"/>
                  </a:cubicBezTo>
                  <a:lnTo>
                    <a:pt x="1622481" y="1163302"/>
                  </a:lnTo>
                  <a:cubicBezTo>
                    <a:pt x="1622481" y="1180300"/>
                    <a:pt x="1615728" y="1196603"/>
                    <a:pt x="1603708" y="1208622"/>
                  </a:cubicBezTo>
                  <a:cubicBezTo>
                    <a:pt x="1591688" y="1220642"/>
                    <a:pt x="1575386" y="1227395"/>
                    <a:pt x="1558387" y="1227395"/>
                  </a:cubicBezTo>
                  <a:lnTo>
                    <a:pt x="64093" y="1227395"/>
                  </a:lnTo>
                  <a:cubicBezTo>
                    <a:pt x="47095" y="1227395"/>
                    <a:pt x="30792" y="1220642"/>
                    <a:pt x="18773" y="1208622"/>
                  </a:cubicBezTo>
                  <a:cubicBezTo>
                    <a:pt x="6753" y="1196603"/>
                    <a:pt x="0" y="1180300"/>
                    <a:pt x="0" y="1163302"/>
                  </a:cubicBezTo>
                  <a:lnTo>
                    <a:pt x="0" y="64093"/>
                  </a:lnTo>
                  <a:cubicBezTo>
                    <a:pt x="0" y="47095"/>
                    <a:pt x="6753" y="30792"/>
                    <a:pt x="18773" y="18773"/>
                  </a:cubicBezTo>
                  <a:cubicBezTo>
                    <a:pt x="30792" y="6753"/>
                    <a:pt x="47095" y="0"/>
                    <a:pt x="64093" y="0"/>
                  </a:cubicBezTo>
                  <a:close/>
                </a:path>
              </a:pathLst>
            </a:custGeom>
            <a:solidFill>
              <a:srgbClr val="DFD4CB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04775"/>
              <a:ext cx="1622481" cy="13321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28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2327085" y="477719"/>
            <a:ext cx="4646952" cy="3911576"/>
          </a:xfrm>
          <a:custGeom>
            <a:avLst/>
            <a:gdLst/>
            <a:ahLst/>
            <a:cxnLst/>
            <a:rect r="r" b="b" t="t" l="l"/>
            <a:pathLst>
              <a:path h="3911576" w="4646952">
                <a:moveTo>
                  <a:pt x="0" y="0"/>
                </a:moveTo>
                <a:lnTo>
                  <a:pt x="4646952" y="0"/>
                </a:lnTo>
                <a:lnTo>
                  <a:pt x="4646952" y="3911576"/>
                </a:lnTo>
                <a:lnTo>
                  <a:pt x="0" y="39115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2654171" y="4373149"/>
            <a:ext cx="3952637" cy="640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4"/>
              </a:lnSpc>
            </a:pPr>
            <a:r>
              <a:rPr lang="en-US" sz="3660">
                <a:solidFill>
                  <a:srgbClr val="000000"/>
                </a:solidFill>
                <a:latin typeface="DejaVu Serif Bold"/>
              </a:rPr>
              <a:t>Sửa đổi ôtômat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1297607" y="5234522"/>
            <a:ext cx="6895143" cy="4928653"/>
            <a:chOff x="0" y="0"/>
            <a:chExt cx="1816005" cy="129808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816005" cy="1298081"/>
            </a:xfrm>
            <a:custGeom>
              <a:avLst/>
              <a:gdLst/>
              <a:ahLst/>
              <a:cxnLst/>
              <a:rect r="r" b="b" t="t" l="l"/>
              <a:pathLst>
                <a:path h="1298081" w="1816005">
                  <a:moveTo>
                    <a:pt x="57263" y="0"/>
                  </a:moveTo>
                  <a:lnTo>
                    <a:pt x="1758741" y="0"/>
                  </a:lnTo>
                  <a:cubicBezTo>
                    <a:pt x="1773929" y="0"/>
                    <a:pt x="1788494" y="6033"/>
                    <a:pt x="1799233" y="16772"/>
                  </a:cubicBezTo>
                  <a:cubicBezTo>
                    <a:pt x="1809971" y="27511"/>
                    <a:pt x="1816005" y="42076"/>
                    <a:pt x="1816005" y="57263"/>
                  </a:cubicBezTo>
                  <a:lnTo>
                    <a:pt x="1816005" y="1240818"/>
                  </a:lnTo>
                  <a:cubicBezTo>
                    <a:pt x="1816005" y="1256005"/>
                    <a:pt x="1809971" y="1270571"/>
                    <a:pt x="1799233" y="1281309"/>
                  </a:cubicBezTo>
                  <a:cubicBezTo>
                    <a:pt x="1788494" y="1292048"/>
                    <a:pt x="1773929" y="1298081"/>
                    <a:pt x="1758741" y="1298081"/>
                  </a:cubicBezTo>
                  <a:lnTo>
                    <a:pt x="57263" y="1298081"/>
                  </a:lnTo>
                  <a:cubicBezTo>
                    <a:pt x="42076" y="1298081"/>
                    <a:pt x="27511" y="1292048"/>
                    <a:pt x="16772" y="1281309"/>
                  </a:cubicBezTo>
                  <a:cubicBezTo>
                    <a:pt x="6033" y="1270571"/>
                    <a:pt x="0" y="1256005"/>
                    <a:pt x="0" y="1240818"/>
                  </a:cubicBezTo>
                  <a:lnTo>
                    <a:pt x="0" y="57263"/>
                  </a:lnTo>
                  <a:cubicBezTo>
                    <a:pt x="0" y="42076"/>
                    <a:pt x="6033" y="27511"/>
                    <a:pt x="16772" y="16772"/>
                  </a:cubicBezTo>
                  <a:cubicBezTo>
                    <a:pt x="27511" y="6033"/>
                    <a:pt x="42076" y="0"/>
                    <a:pt x="57263" y="0"/>
                  </a:cubicBezTo>
                  <a:close/>
                </a:path>
              </a:pathLst>
            </a:custGeom>
            <a:solidFill>
              <a:srgbClr val="DFD4CB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04775"/>
              <a:ext cx="1816005" cy="14028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28"/>
                </a:lnSpc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11557212" y="5386210"/>
            <a:ext cx="6375933" cy="4114519"/>
          </a:xfrm>
          <a:custGeom>
            <a:avLst/>
            <a:gdLst/>
            <a:ahLst/>
            <a:cxnLst/>
            <a:rect r="r" b="b" t="t" l="l"/>
            <a:pathLst>
              <a:path h="4114519" w="6375933">
                <a:moveTo>
                  <a:pt x="0" y="0"/>
                </a:moveTo>
                <a:lnTo>
                  <a:pt x="6375933" y="0"/>
                </a:lnTo>
                <a:lnTo>
                  <a:pt x="6375933" y="4114518"/>
                </a:lnTo>
                <a:lnTo>
                  <a:pt x="0" y="41145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0547316" y="9548353"/>
            <a:ext cx="8421436" cy="463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72"/>
              </a:lnSpc>
            </a:pPr>
            <a:r>
              <a:rPr lang="en-US" sz="2766">
                <a:solidFill>
                  <a:srgbClr val="000000"/>
                </a:solidFill>
                <a:latin typeface="Noto Serif Display Bold"/>
              </a:rPr>
              <a:t>kết quả sau khi sửa example3.kpl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37415" y="1488177"/>
            <a:ext cx="8294643" cy="4209248"/>
            <a:chOff x="0" y="0"/>
            <a:chExt cx="3071254" cy="155855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71254" cy="1558557"/>
            </a:xfrm>
            <a:custGeom>
              <a:avLst/>
              <a:gdLst/>
              <a:ahLst/>
              <a:cxnLst/>
              <a:rect r="r" b="b" t="t" l="l"/>
              <a:pathLst>
                <a:path h="1558557" w="3071254">
                  <a:moveTo>
                    <a:pt x="47602" y="0"/>
                  </a:moveTo>
                  <a:lnTo>
                    <a:pt x="3023653" y="0"/>
                  </a:lnTo>
                  <a:cubicBezTo>
                    <a:pt x="3049942" y="0"/>
                    <a:pt x="3071254" y="21312"/>
                    <a:pt x="3071254" y="47602"/>
                  </a:cubicBezTo>
                  <a:lnTo>
                    <a:pt x="3071254" y="1510955"/>
                  </a:lnTo>
                  <a:cubicBezTo>
                    <a:pt x="3071254" y="1537245"/>
                    <a:pt x="3049942" y="1558557"/>
                    <a:pt x="3023653" y="1558557"/>
                  </a:cubicBezTo>
                  <a:lnTo>
                    <a:pt x="47602" y="1558557"/>
                  </a:lnTo>
                  <a:cubicBezTo>
                    <a:pt x="34977" y="1558557"/>
                    <a:pt x="22869" y="1553542"/>
                    <a:pt x="13942" y="1544614"/>
                  </a:cubicBezTo>
                  <a:cubicBezTo>
                    <a:pt x="5015" y="1535687"/>
                    <a:pt x="0" y="1523580"/>
                    <a:pt x="0" y="1510955"/>
                  </a:cubicBezTo>
                  <a:lnTo>
                    <a:pt x="0" y="47602"/>
                  </a:lnTo>
                  <a:cubicBezTo>
                    <a:pt x="0" y="21312"/>
                    <a:pt x="21312" y="0"/>
                    <a:pt x="47602" y="0"/>
                  </a:cubicBezTo>
                  <a:close/>
                </a:path>
              </a:pathLst>
            </a:custGeom>
            <a:solidFill>
              <a:srgbClr val="DFD4C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04775"/>
              <a:ext cx="3071254" cy="16633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28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89616" y="3107057"/>
            <a:ext cx="5008992" cy="853550"/>
          </a:xfrm>
          <a:custGeom>
            <a:avLst/>
            <a:gdLst/>
            <a:ahLst/>
            <a:cxnLst/>
            <a:rect r="r" b="b" t="t" l="l"/>
            <a:pathLst>
              <a:path h="853550" w="5008992">
                <a:moveTo>
                  <a:pt x="0" y="0"/>
                </a:moveTo>
                <a:lnTo>
                  <a:pt x="5008992" y="0"/>
                </a:lnTo>
                <a:lnTo>
                  <a:pt x="5008992" y="853550"/>
                </a:lnTo>
                <a:lnTo>
                  <a:pt x="0" y="8535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54639" y="4964516"/>
            <a:ext cx="7721577" cy="368572"/>
          </a:xfrm>
          <a:custGeom>
            <a:avLst/>
            <a:gdLst/>
            <a:ahLst/>
            <a:cxnLst/>
            <a:rect r="r" b="b" t="t" l="l"/>
            <a:pathLst>
              <a:path h="368572" w="7721577">
                <a:moveTo>
                  <a:pt x="0" y="0"/>
                </a:moveTo>
                <a:lnTo>
                  <a:pt x="7721577" y="0"/>
                </a:lnTo>
                <a:lnTo>
                  <a:pt x="7721577" y="368572"/>
                </a:lnTo>
                <a:lnTo>
                  <a:pt x="0" y="3685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0" y="47625"/>
            <a:ext cx="8946288" cy="918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985"/>
              </a:lnSpc>
            </a:pPr>
            <a:r>
              <a:rPr lang="en-US" sz="6350">
                <a:solidFill>
                  <a:srgbClr val="393939"/>
                </a:solidFill>
                <a:latin typeface="Crimson Pro"/>
              </a:rPr>
              <a:t>2.2. Cặp [] để giới hạn chỉ số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89616" y="2549410"/>
            <a:ext cx="4632761" cy="478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48"/>
              </a:lnSpc>
            </a:pPr>
            <a:r>
              <a:rPr lang="en-US" sz="2534">
                <a:solidFill>
                  <a:srgbClr val="393939"/>
                </a:solidFill>
                <a:latin typeface="Times New Roman Bold"/>
              </a:rPr>
              <a:t>charcode.h  thêm kí tự [ và  ]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33818" y="4125563"/>
            <a:ext cx="8098240" cy="802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50"/>
              </a:lnSpc>
            </a:pPr>
            <a:r>
              <a:rPr lang="en-US" sz="2178">
                <a:solidFill>
                  <a:srgbClr val="393939"/>
                </a:solidFill>
                <a:latin typeface="Times New Roman Bold"/>
              </a:rPr>
              <a:t>charcode.c sửa tương ứng [ ] từ CHAR_UNKNOWN thành CHAR_MONGOACVUONG và CHAR_DONGNGOACVUONG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33818" y="1968445"/>
            <a:ext cx="5988870" cy="667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77"/>
              </a:lnSpc>
            </a:pPr>
            <a:r>
              <a:rPr lang="en-US" sz="3912">
                <a:solidFill>
                  <a:srgbClr val="393939"/>
                </a:solidFill>
                <a:latin typeface="DejaVu Serif Bold"/>
              </a:rPr>
              <a:t>charcode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09158" y="1589606"/>
            <a:ext cx="7305123" cy="4482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68210" indent="-284105" lvl="1">
              <a:lnSpc>
                <a:spcPts val="3684"/>
              </a:lnSpc>
              <a:buFont typeface="Arial"/>
              <a:buChar char="•"/>
            </a:pPr>
            <a:r>
              <a:rPr lang="en-US" sz="2631">
                <a:solidFill>
                  <a:srgbClr val="393939"/>
                </a:solidFill>
                <a:latin typeface="Noto Serif Display Bold"/>
              </a:rPr>
              <a:t>bảng chữ cái không có [ ] nên sẽ thêm [ ] 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8946288" y="1159246"/>
            <a:ext cx="8498005" cy="8481208"/>
            <a:chOff x="0" y="0"/>
            <a:chExt cx="2734046" cy="272864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734046" cy="2728642"/>
            </a:xfrm>
            <a:custGeom>
              <a:avLst/>
              <a:gdLst/>
              <a:ahLst/>
              <a:cxnLst/>
              <a:rect r="r" b="b" t="t" l="l"/>
              <a:pathLst>
                <a:path h="2728642" w="2734046">
                  <a:moveTo>
                    <a:pt x="46462" y="0"/>
                  </a:moveTo>
                  <a:lnTo>
                    <a:pt x="2687584" y="0"/>
                  </a:lnTo>
                  <a:cubicBezTo>
                    <a:pt x="2713244" y="0"/>
                    <a:pt x="2734046" y="20802"/>
                    <a:pt x="2734046" y="46462"/>
                  </a:cubicBezTo>
                  <a:lnTo>
                    <a:pt x="2734046" y="2682180"/>
                  </a:lnTo>
                  <a:cubicBezTo>
                    <a:pt x="2734046" y="2694502"/>
                    <a:pt x="2729151" y="2706320"/>
                    <a:pt x="2720438" y="2715034"/>
                  </a:cubicBezTo>
                  <a:cubicBezTo>
                    <a:pt x="2711724" y="2723747"/>
                    <a:pt x="2699907" y="2728642"/>
                    <a:pt x="2687584" y="2728642"/>
                  </a:cubicBezTo>
                  <a:lnTo>
                    <a:pt x="46462" y="2728642"/>
                  </a:lnTo>
                  <a:cubicBezTo>
                    <a:pt x="20802" y="2728642"/>
                    <a:pt x="0" y="2707840"/>
                    <a:pt x="0" y="2682180"/>
                  </a:cubicBezTo>
                  <a:lnTo>
                    <a:pt x="0" y="46462"/>
                  </a:lnTo>
                  <a:cubicBezTo>
                    <a:pt x="0" y="20802"/>
                    <a:pt x="20802" y="0"/>
                    <a:pt x="46462" y="0"/>
                  </a:cubicBezTo>
                  <a:close/>
                </a:path>
              </a:pathLst>
            </a:custGeom>
            <a:solidFill>
              <a:srgbClr val="DFD4CB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04775"/>
              <a:ext cx="2734046" cy="28334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28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9835117" y="1136294"/>
            <a:ext cx="5724550" cy="657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35"/>
              </a:lnSpc>
            </a:pPr>
            <a:r>
              <a:rPr lang="en-US" sz="3739">
                <a:solidFill>
                  <a:srgbClr val="393939"/>
                </a:solidFill>
                <a:latin typeface="DejaVu Serif Bold"/>
              </a:rPr>
              <a:t>scanner 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9725600" y="6598115"/>
            <a:ext cx="5536849" cy="2355678"/>
          </a:xfrm>
          <a:custGeom>
            <a:avLst/>
            <a:gdLst/>
            <a:ahLst/>
            <a:cxnLst/>
            <a:rect r="r" b="b" t="t" l="l"/>
            <a:pathLst>
              <a:path h="2355678" w="5536849">
                <a:moveTo>
                  <a:pt x="0" y="0"/>
                </a:moveTo>
                <a:lnTo>
                  <a:pt x="5536849" y="0"/>
                </a:lnTo>
                <a:lnTo>
                  <a:pt x="5536849" y="2355677"/>
                </a:lnTo>
                <a:lnTo>
                  <a:pt x="0" y="23556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9029814" y="2117171"/>
            <a:ext cx="7335155" cy="2269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46549" indent="-273274" lvl="1">
              <a:lnSpc>
                <a:spcPts val="3544"/>
              </a:lnSpc>
              <a:buFont typeface="Arial"/>
              <a:buChar char="•"/>
            </a:pPr>
            <a:r>
              <a:rPr lang="en-US" sz="2531">
                <a:solidFill>
                  <a:srgbClr val="393939"/>
                </a:solidFill>
                <a:latin typeface="Times New Roman Bold"/>
              </a:rPr>
              <a:t>case 0:</a:t>
            </a:r>
          </a:p>
          <a:p>
            <a:pPr>
              <a:lnSpc>
                <a:spcPts val="3544"/>
              </a:lnSpc>
            </a:pPr>
            <a:r>
              <a:rPr lang="en-US" sz="2531">
                <a:solidFill>
                  <a:srgbClr val="393939"/>
                </a:solidFill>
                <a:latin typeface="Times New Roman Bold"/>
              </a:rPr>
              <a:t>       - sửa case CHAR_PERIOD </a:t>
            </a:r>
          </a:p>
          <a:p>
            <a:pPr>
              <a:lnSpc>
                <a:spcPts val="3544"/>
              </a:lnSpc>
            </a:pPr>
            <a:r>
              <a:rPr lang="en-US" sz="2531">
                <a:solidFill>
                  <a:srgbClr val="393939"/>
                </a:solidFill>
                <a:latin typeface="Times New Roman Bold"/>
              </a:rPr>
              <a:t>       - thêm 2 trường hợp :</a:t>
            </a:r>
          </a:p>
          <a:p>
            <a:pPr>
              <a:lnSpc>
                <a:spcPts val="3544"/>
              </a:lnSpc>
            </a:pPr>
            <a:r>
              <a:rPr lang="en-US" sz="2531">
                <a:solidFill>
                  <a:srgbClr val="393939"/>
                </a:solidFill>
                <a:latin typeface="Times New Roman Bold"/>
              </a:rPr>
              <a:t>                  + CHAR_MONGOACVUONG          </a:t>
            </a:r>
          </a:p>
          <a:p>
            <a:pPr>
              <a:lnSpc>
                <a:spcPts val="3544"/>
              </a:lnSpc>
            </a:pPr>
            <a:r>
              <a:rPr lang="en-US" sz="2531">
                <a:solidFill>
                  <a:srgbClr val="393939"/>
                </a:solidFill>
                <a:latin typeface="Times New Roman Bold"/>
              </a:rPr>
              <a:t>                   + CHAR_DONGNGOACVUONG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9725600" y="4569803"/>
            <a:ext cx="5127511" cy="1727450"/>
          </a:xfrm>
          <a:custGeom>
            <a:avLst/>
            <a:gdLst/>
            <a:ahLst/>
            <a:cxnLst/>
            <a:rect r="r" b="b" t="t" l="l"/>
            <a:pathLst>
              <a:path h="1727450" w="5127511">
                <a:moveTo>
                  <a:pt x="0" y="0"/>
                </a:moveTo>
                <a:lnTo>
                  <a:pt x="5127511" y="0"/>
                </a:lnTo>
                <a:lnTo>
                  <a:pt x="5127511" y="1727451"/>
                </a:lnTo>
                <a:lnTo>
                  <a:pt x="0" y="172745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11787" y="1622153"/>
            <a:ext cx="7985215" cy="8500701"/>
            <a:chOff x="0" y="0"/>
            <a:chExt cx="4048031" cy="43093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48032" cy="4309352"/>
            </a:xfrm>
            <a:custGeom>
              <a:avLst/>
              <a:gdLst/>
              <a:ahLst/>
              <a:cxnLst/>
              <a:rect r="r" b="b" t="t" l="l"/>
              <a:pathLst>
                <a:path h="4309352" w="4048032">
                  <a:moveTo>
                    <a:pt x="49446" y="0"/>
                  </a:moveTo>
                  <a:lnTo>
                    <a:pt x="3998585" y="0"/>
                  </a:lnTo>
                  <a:cubicBezTo>
                    <a:pt x="4025894" y="0"/>
                    <a:pt x="4048032" y="22138"/>
                    <a:pt x="4048032" y="49446"/>
                  </a:cubicBezTo>
                  <a:lnTo>
                    <a:pt x="4048032" y="4259906"/>
                  </a:lnTo>
                  <a:cubicBezTo>
                    <a:pt x="4048032" y="4287214"/>
                    <a:pt x="4025894" y="4309352"/>
                    <a:pt x="3998585" y="4309352"/>
                  </a:cubicBezTo>
                  <a:lnTo>
                    <a:pt x="49446" y="4309352"/>
                  </a:lnTo>
                  <a:cubicBezTo>
                    <a:pt x="22138" y="4309352"/>
                    <a:pt x="0" y="4287214"/>
                    <a:pt x="0" y="4259906"/>
                  </a:cubicBezTo>
                  <a:lnTo>
                    <a:pt x="0" y="49446"/>
                  </a:lnTo>
                  <a:cubicBezTo>
                    <a:pt x="0" y="22138"/>
                    <a:pt x="22138" y="0"/>
                    <a:pt x="49446" y="0"/>
                  </a:cubicBezTo>
                  <a:close/>
                </a:path>
              </a:pathLst>
            </a:custGeom>
            <a:solidFill>
              <a:srgbClr val="DFD4C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04775"/>
              <a:ext cx="4048031" cy="44141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28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265036" y="7300990"/>
            <a:ext cx="4608120" cy="2133389"/>
          </a:xfrm>
          <a:custGeom>
            <a:avLst/>
            <a:gdLst/>
            <a:ahLst/>
            <a:cxnLst/>
            <a:rect r="r" b="b" t="t" l="l"/>
            <a:pathLst>
              <a:path h="2133389" w="4608120">
                <a:moveTo>
                  <a:pt x="0" y="0"/>
                </a:moveTo>
                <a:lnTo>
                  <a:pt x="4608120" y="0"/>
                </a:lnTo>
                <a:lnTo>
                  <a:pt x="4608120" y="2133389"/>
                </a:lnTo>
                <a:lnTo>
                  <a:pt x="0" y="21333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058942" y="9531354"/>
            <a:ext cx="3020308" cy="490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5"/>
              </a:lnSpc>
            </a:pPr>
            <a:r>
              <a:rPr lang="en-US" sz="2797">
                <a:solidFill>
                  <a:srgbClr val="000000"/>
                </a:solidFill>
                <a:latin typeface="DejaVu Serif Bold"/>
              </a:rPr>
              <a:t>Sửa đổi ôtômat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381960" y="1547537"/>
            <a:ext cx="4374272" cy="6145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73"/>
              </a:lnSpc>
            </a:pPr>
            <a:r>
              <a:rPr lang="en-US" sz="3552">
                <a:solidFill>
                  <a:srgbClr val="393939"/>
                </a:solidFill>
                <a:latin typeface="DejaVu Serif Bold"/>
              </a:rPr>
              <a:t>scanner 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969528" y="5567971"/>
            <a:ext cx="7469733" cy="1476162"/>
          </a:xfrm>
          <a:custGeom>
            <a:avLst/>
            <a:gdLst/>
            <a:ahLst/>
            <a:cxnLst/>
            <a:rect r="r" b="b" t="t" l="l"/>
            <a:pathLst>
              <a:path h="1476162" w="7469733">
                <a:moveTo>
                  <a:pt x="0" y="0"/>
                </a:moveTo>
                <a:lnTo>
                  <a:pt x="7469733" y="0"/>
                </a:lnTo>
                <a:lnTo>
                  <a:pt x="7469733" y="1476162"/>
                </a:lnTo>
                <a:lnTo>
                  <a:pt x="0" y="14761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9144000" y="482581"/>
            <a:ext cx="8491324" cy="8142385"/>
            <a:chOff x="0" y="0"/>
            <a:chExt cx="5918134" cy="567493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918135" cy="5674937"/>
            </a:xfrm>
            <a:custGeom>
              <a:avLst/>
              <a:gdLst/>
              <a:ahLst/>
              <a:cxnLst/>
              <a:rect r="r" b="b" t="t" l="l"/>
              <a:pathLst>
                <a:path h="5674937" w="5918135">
                  <a:moveTo>
                    <a:pt x="46499" y="0"/>
                  </a:moveTo>
                  <a:lnTo>
                    <a:pt x="5871635" y="0"/>
                  </a:lnTo>
                  <a:cubicBezTo>
                    <a:pt x="5883968" y="0"/>
                    <a:pt x="5895795" y="4899"/>
                    <a:pt x="5904515" y="13619"/>
                  </a:cubicBezTo>
                  <a:cubicBezTo>
                    <a:pt x="5913236" y="22339"/>
                    <a:pt x="5918135" y="34167"/>
                    <a:pt x="5918135" y="46499"/>
                  </a:cubicBezTo>
                  <a:lnTo>
                    <a:pt x="5918135" y="5628438"/>
                  </a:lnTo>
                  <a:cubicBezTo>
                    <a:pt x="5918135" y="5654119"/>
                    <a:pt x="5897316" y="5674937"/>
                    <a:pt x="5871635" y="5674937"/>
                  </a:cubicBezTo>
                  <a:lnTo>
                    <a:pt x="46499" y="5674937"/>
                  </a:lnTo>
                  <a:cubicBezTo>
                    <a:pt x="34167" y="5674937"/>
                    <a:pt x="22339" y="5670038"/>
                    <a:pt x="13619" y="5661318"/>
                  </a:cubicBezTo>
                  <a:cubicBezTo>
                    <a:pt x="4899" y="5652598"/>
                    <a:pt x="0" y="5640771"/>
                    <a:pt x="0" y="5628438"/>
                  </a:cubicBezTo>
                  <a:lnTo>
                    <a:pt x="0" y="46499"/>
                  </a:lnTo>
                  <a:cubicBezTo>
                    <a:pt x="0" y="34167"/>
                    <a:pt x="4899" y="22339"/>
                    <a:pt x="13619" y="13619"/>
                  </a:cubicBezTo>
                  <a:cubicBezTo>
                    <a:pt x="22339" y="4899"/>
                    <a:pt x="34167" y="0"/>
                    <a:pt x="46499" y="0"/>
                  </a:cubicBezTo>
                  <a:close/>
                </a:path>
              </a:pathLst>
            </a:custGeom>
            <a:solidFill>
              <a:srgbClr val="DFD4C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04775"/>
              <a:ext cx="5918134" cy="57797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28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9284991" y="1132369"/>
            <a:ext cx="6401258" cy="489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18200" indent="-309100" lvl="1">
              <a:lnSpc>
                <a:spcPts val="4008"/>
              </a:lnSpc>
              <a:buFont typeface="Arial"/>
              <a:buChar char="•"/>
            </a:pPr>
            <a:r>
              <a:rPr lang="en-US" sz="2863">
                <a:solidFill>
                  <a:srgbClr val="000000"/>
                </a:solidFill>
                <a:latin typeface="Noto Serif Display Bold"/>
              </a:rPr>
              <a:t>bỏ case CHAR_PERIOD ở case 35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996702" y="406381"/>
            <a:ext cx="3181658" cy="581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15"/>
              </a:lnSpc>
            </a:pPr>
            <a:r>
              <a:rPr lang="en-US" sz="3367">
                <a:solidFill>
                  <a:srgbClr val="393939"/>
                </a:solidFill>
                <a:latin typeface="DejaVu Serif Bold"/>
              </a:rPr>
              <a:t>scanner 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9644728" y="1801535"/>
            <a:ext cx="7105222" cy="4571191"/>
          </a:xfrm>
          <a:custGeom>
            <a:avLst/>
            <a:gdLst/>
            <a:ahLst/>
            <a:cxnLst/>
            <a:rect r="r" b="b" t="t" l="l"/>
            <a:pathLst>
              <a:path h="4571191" w="7105222">
                <a:moveTo>
                  <a:pt x="0" y="0"/>
                </a:moveTo>
                <a:lnTo>
                  <a:pt x="7105221" y="0"/>
                </a:lnTo>
                <a:lnTo>
                  <a:pt x="7105221" y="4571192"/>
                </a:lnTo>
                <a:lnTo>
                  <a:pt x="0" y="45711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9444703" y="6977458"/>
            <a:ext cx="289947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Noto Serif Display Bold"/>
              </a:rPr>
              <a:t>bỏ case 36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31787" y="4300352"/>
            <a:ext cx="5252196" cy="90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0913" indent="-280457" lvl="1">
              <a:lnSpc>
                <a:spcPts val="3637"/>
              </a:lnSpc>
              <a:buFont typeface="Arial"/>
              <a:buChar char="•"/>
            </a:pPr>
            <a:r>
              <a:rPr lang="en-US" sz="2598">
                <a:solidFill>
                  <a:srgbClr val="000000"/>
                </a:solidFill>
                <a:latin typeface="Noto Serif Display Bold"/>
              </a:rPr>
              <a:t>bỏ case 24, 25, 26 thay thành </a:t>
            </a:r>
          </a:p>
          <a:p>
            <a:pPr>
              <a:lnSpc>
                <a:spcPts val="3637"/>
              </a:lnSpc>
            </a:pPr>
            <a:r>
              <a:rPr lang="en-US" sz="2598">
                <a:solidFill>
                  <a:srgbClr val="000000"/>
                </a:solidFill>
                <a:latin typeface="Noto Serif Display Bold"/>
              </a:rPr>
              <a:t>        </a:t>
            </a:r>
            <a:r>
              <a:rPr lang="en-US" sz="2598">
                <a:solidFill>
                  <a:srgbClr val="000000"/>
                </a:solidFill>
                <a:latin typeface="Noto Serif Display Bold"/>
              </a:rPr>
              <a:t>case 26 như dưới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2349580"/>
            <a:ext cx="6582495" cy="1366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0913" indent="-280457" lvl="1">
              <a:lnSpc>
                <a:spcPts val="3637"/>
              </a:lnSpc>
              <a:buFont typeface="Arial"/>
              <a:buChar char="•"/>
            </a:pPr>
            <a:r>
              <a:rPr lang="en-US" sz="2598">
                <a:solidFill>
                  <a:srgbClr val="000000"/>
                </a:solidFill>
                <a:latin typeface="Noto Serif Display Bold"/>
              </a:rPr>
              <a:t>vì thay giới hạn chỉ số thành [ ] nên sẽ không còn trường hợp (. .) nên sẽ xóa bỏ case 24, 25, 26, 36 ban đầu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79568" y="282146"/>
            <a:ext cx="9896304" cy="5312932"/>
            <a:chOff x="0" y="0"/>
            <a:chExt cx="5808713" cy="3118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808714" cy="3118467"/>
            </a:xfrm>
            <a:custGeom>
              <a:avLst/>
              <a:gdLst/>
              <a:ahLst/>
              <a:cxnLst/>
              <a:rect r="r" b="b" t="t" l="l"/>
              <a:pathLst>
                <a:path h="3118467" w="5808714">
                  <a:moveTo>
                    <a:pt x="39898" y="0"/>
                  </a:moveTo>
                  <a:lnTo>
                    <a:pt x="5768816" y="0"/>
                  </a:lnTo>
                  <a:cubicBezTo>
                    <a:pt x="5779398" y="0"/>
                    <a:pt x="5789546" y="4203"/>
                    <a:pt x="5797028" y="11686"/>
                  </a:cubicBezTo>
                  <a:cubicBezTo>
                    <a:pt x="5804510" y="19168"/>
                    <a:pt x="5808714" y="29316"/>
                    <a:pt x="5808714" y="39898"/>
                  </a:cubicBezTo>
                  <a:lnTo>
                    <a:pt x="5808714" y="3078569"/>
                  </a:lnTo>
                  <a:cubicBezTo>
                    <a:pt x="5808714" y="3089151"/>
                    <a:pt x="5804510" y="3099299"/>
                    <a:pt x="5797028" y="3106781"/>
                  </a:cubicBezTo>
                  <a:cubicBezTo>
                    <a:pt x="5789546" y="3114263"/>
                    <a:pt x="5779398" y="3118467"/>
                    <a:pt x="5768816" y="3118467"/>
                  </a:cubicBezTo>
                  <a:lnTo>
                    <a:pt x="39898" y="3118467"/>
                  </a:lnTo>
                  <a:cubicBezTo>
                    <a:pt x="29316" y="3118467"/>
                    <a:pt x="19168" y="3114263"/>
                    <a:pt x="11686" y="3106781"/>
                  </a:cubicBezTo>
                  <a:cubicBezTo>
                    <a:pt x="4203" y="3099299"/>
                    <a:pt x="0" y="3089151"/>
                    <a:pt x="0" y="3078569"/>
                  </a:cubicBezTo>
                  <a:lnTo>
                    <a:pt x="0" y="39898"/>
                  </a:lnTo>
                  <a:cubicBezTo>
                    <a:pt x="0" y="29316"/>
                    <a:pt x="4203" y="19168"/>
                    <a:pt x="11686" y="11686"/>
                  </a:cubicBezTo>
                  <a:cubicBezTo>
                    <a:pt x="19168" y="4203"/>
                    <a:pt x="29316" y="0"/>
                    <a:pt x="39898" y="0"/>
                  </a:cubicBezTo>
                  <a:close/>
                </a:path>
              </a:pathLst>
            </a:custGeom>
            <a:solidFill>
              <a:srgbClr val="DFD4C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04775"/>
              <a:ext cx="5808713" cy="32232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28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01353" y="5957027"/>
            <a:ext cx="9652818" cy="3880270"/>
            <a:chOff x="0" y="0"/>
            <a:chExt cx="10046573" cy="403855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046573" cy="4038552"/>
            </a:xfrm>
            <a:custGeom>
              <a:avLst/>
              <a:gdLst/>
              <a:ahLst/>
              <a:cxnLst/>
              <a:rect r="r" b="b" t="t" l="l"/>
              <a:pathLst>
                <a:path h="4038552" w="10046573">
                  <a:moveTo>
                    <a:pt x="40904" y="0"/>
                  </a:moveTo>
                  <a:lnTo>
                    <a:pt x="10005669" y="0"/>
                  </a:lnTo>
                  <a:cubicBezTo>
                    <a:pt x="10016517" y="0"/>
                    <a:pt x="10026921" y="4310"/>
                    <a:pt x="10034592" y="11980"/>
                  </a:cubicBezTo>
                  <a:cubicBezTo>
                    <a:pt x="10042263" y="19651"/>
                    <a:pt x="10046573" y="30056"/>
                    <a:pt x="10046573" y="40904"/>
                  </a:cubicBezTo>
                  <a:lnTo>
                    <a:pt x="10046573" y="3997649"/>
                  </a:lnTo>
                  <a:cubicBezTo>
                    <a:pt x="10046573" y="4020239"/>
                    <a:pt x="10028259" y="4038552"/>
                    <a:pt x="10005669" y="4038552"/>
                  </a:cubicBezTo>
                  <a:lnTo>
                    <a:pt x="40904" y="4038552"/>
                  </a:lnTo>
                  <a:cubicBezTo>
                    <a:pt x="18313" y="4038552"/>
                    <a:pt x="0" y="4020239"/>
                    <a:pt x="0" y="3997649"/>
                  </a:cubicBezTo>
                  <a:lnTo>
                    <a:pt x="0" y="40904"/>
                  </a:lnTo>
                  <a:cubicBezTo>
                    <a:pt x="0" y="18313"/>
                    <a:pt x="18313" y="0"/>
                    <a:pt x="40904" y="0"/>
                  </a:cubicBezTo>
                  <a:close/>
                </a:path>
              </a:pathLst>
            </a:custGeom>
            <a:solidFill>
              <a:srgbClr val="DFD4C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04775"/>
              <a:ext cx="10046573" cy="41433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28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680930" y="6332962"/>
            <a:ext cx="3993318" cy="2412849"/>
          </a:xfrm>
          <a:custGeom>
            <a:avLst/>
            <a:gdLst/>
            <a:ahLst/>
            <a:cxnLst/>
            <a:rect r="r" b="b" t="t" l="l"/>
            <a:pathLst>
              <a:path h="2412849" w="3993318">
                <a:moveTo>
                  <a:pt x="0" y="0"/>
                </a:moveTo>
                <a:lnTo>
                  <a:pt x="3993318" y="0"/>
                </a:lnTo>
                <a:lnTo>
                  <a:pt x="3993318" y="2412849"/>
                </a:lnTo>
                <a:lnTo>
                  <a:pt x="0" y="24128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227762" y="6332962"/>
            <a:ext cx="4080554" cy="2412849"/>
          </a:xfrm>
          <a:custGeom>
            <a:avLst/>
            <a:gdLst/>
            <a:ahLst/>
            <a:cxnLst/>
            <a:rect r="r" b="b" t="t" l="l"/>
            <a:pathLst>
              <a:path h="2412849" w="4080554">
                <a:moveTo>
                  <a:pt x="0" y="0"/>
                </a:moveTo>
                <a:lnTo>
                  <a:pt x="4080553" y="0"/>
                </a:lnTo>
                <a:lnTo>
                  <a:pt x="4080553" y="2412849"/>
                </a:lnTo>
                <a:lnTo>
                  <a:pt x="0" y="24128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122180" y="196421"/>
            <a:ext cx="3777949" cy="656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75"/>
              </a:lnSpc>
            </a:pPr>
            <a:r>
              <a:rPr lang="en-US" sz="3767">
                <a:solidFill>
                  <a:srgbClr val="393939"/>
                </a:solidFill>
                <a:latin typeface="DejaVu Serif Bold"/>
              </a:rPr>
              <a:t>scanner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01353" y="937116"/>
            <a:ext cx="419650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Noto Serif Display Bold"/>
              </a:rPr>
              <a:t>thêm case 44, 45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401353" y="1895525"/>
            <a:ext cx="9238935" cy="3153853"/>
          </a:xfrm>
          <a:custGeom>
            <a:avLst/>
            <a:gdLst/>
            <a:ahLst/>
            <a:cxnLst/>
            <a:rect r="r" b="b" t="t" l="l"/>
            <a:pathLst>
              <a:path h="3153853" w="9238935">
                <a:moveTo>
                  <a:pt x="0" y="0"/>
                </a:moveTo>
                <a:lnTo>
                  <a:pt x="9238935" y="0"/>
                </a:lnTo>
                <a:lnTo>
                  <a:pt x="9238935" y="3153854"/>
                </a:lnTo>
                <a:lnTo>
                  <a:pt x="0" y="31538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3122180" y="9050611"/>
            <a:ext cx="3797281" cy="609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23"/>
              </a:lnSpc>
            </a:pPr>
            <a:r>
              <a:rPr lang="en-US" sz="3516">
                <a:solidFill>
                  <a:srgbClr val="000000"/>
                </a:solidFill>
                <a:latin typeface="DejaVu Serif Bold"/>
              </a:rPr>
              <a:t>Sửa đổi ôtômat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0854038" y="547788"/>
            <a:ext cx="7195995" cy="7078504"/>
            <a:chOff x="0" y="0"/>
            <a:chExt cx="2554508" cy="25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554508" cy="2512800"/>
            </a:xfrm>
            <a:custGeom>
              <a:avLst/>
              <a:gdLst/>
              <a:ahLst/>
              <a:cxnLst/>
              <a:rect r="r" b="b" t="t" l="l"/>
              <a:pathLst>
                <a:path h="2512800" w="2554508">
                  <a:moveTo>
                    <a:pt x="54869" y="0"/>
                  </a:moveTo>
                  <a:lnTo>
                    <a:pt x="2499639" y="0"/>
                  </a:lnTo>
                  <a:cubicBezTo>
                    <a:pt x="2529942" y="0"/>
                    <a:pt x="2554508" y="24566"/>
                    <a:pt x="2554508" y="54869"/>
                  </a:cubicBezTo>
                  <a:lnTo>
                    <a:pt x="2554508" y="2457931"/>
                  </a:lnTo>
                  <a:cubicBezTo>
                    <a:pt x="2554508" y="2472483"/>
                    <a:pt x="2548727" y="2486439"/>
                    <a:pt x="2538437" y="2496729"/>
                  </a:cubicBezTo>
                  <a:cubicBezTo>
                    <a:pt x="2528147" y="2507019"/>
                    <a:pt x="2514191" y="2512800"/>
                    <a:pt x="2499639" y="2512800"/>
                  </a:cubicBezTo>
                  <a:lnTo>
                    <a:pt x="54869" y="2512800"/>
                  </a:lnTo>
                  <a:cubicBezTo>
                    <a:pt x="24566" y="2512800"/>
                    <a:pt x="0" y="2488234"/>
                    <a:pt x="0" y="2457931"/>
                  </a:cubicBezTo>
                  <a:lnTo>
                    <a:pt x="0" y="54869"/>
                  </a:lnTo>
                  <a:cubicBezTo>
                    <a:pt x="0" y="40317"/>
                    <a:pt x="5781" y="26361"/>
                    <a:pt x="16071" y="16071"/>
                  </a:cubicBezTo>
                  <a:cubicBezTo>
                    <a:pt x="26361" y="5781"/>
                    <a:pt x="40317" y="0"/>
                    <a:pt x="54869" y="0"/>
                  </a:cubicBezTo>
                  <a:close/>
                </a:path>
              </a:pathLst>
            </a:custGeom>
            <a:solidFill>
              <a:srgbClr val="DFD4CB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04775"/>
              <a:ext cx="2554508" cy="26175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28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1122796" y="1072358"/>
            <a:ext cx="6376666" cy="5622244"/>
          </a:xfrm>
          <a:custGeom>
            <a:avLst/>
            <a:gdLst/>
            <a:ahLst/>
            <a:cxnLst/>
            <a:rect r="r" b="b" t="t" l="l"/>
            <a:pathLst>
              <a:path h="5622244" w="6376666">
                <a:moveTo>
                  <a:pt x="0" y="0"/>
                </a:moveTo>
                <a:lnTo>
                  <a:pt x="6376666" y="0"/>
                </a:lnTo>
                <a:lnTo>
                  <a:pt x="6376666" y="5622244"/>
                </a:lnTo>
                <a:lnTo>
                  <a:pt x="0" y="56222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2749394" y="6816577"/>
            <a:ext cx="3123470" cy="613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67"/>
              </a:lnSpc>
            </a:pPr>
            <a:r>
              <a:rPr lang="en-US" sz="3619">
                <a:solidFill>
                  <a:srgbClr val="000000"/>
                </a:solidFill>
                <a:latin typeface="Noto Serif Display Bold"/>
              </a:rPr>
              <a:t>kết quả demo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DAF5hokY4uc</dc:identifier>
  <dcterms:modified xsi:type="dcterms:W3CDTF">2011-08-01T06:04:30Z</dcterms:modified>
  <cp:revision>1</cp:revision>
  <dc:title>20</dc:title>
</cp:coreProperties>
</file>

<file path=docProps/thumbnail.jpeg>
</file>